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7"/>
  </p:notesMasterIdLst>
  <p:sldIdLst>
    <p:sldId id="256" r:id="rId2"/>
    <p:sldId id="257" r:id="rId3"/>
    <p:sldId id="258" r:id="rId4"/>
    <p:sldId id="284" r:id="rId5"/>
    <p:sldId id="259" r:id="rId6"/>
    <p:sldId id="300" r:id="rId7"/>
    <p:sldId id="285" r:id="rId8"/>
    <p:sldId id="261" r:id="rId9"/>
    <p:sldId id="264" r:id="rId10"/>
    <p:sldId id="266" r:id="rId11"/>
    <p:sldId id="267" r:id="rId12"/>
    <p:sldId id="270" r:id="rId13"/>
    <p:sldId id="272" r:id="rId14"/>
    <p:sldId id="275" r:id="rId15"/>
    <p:sldId id="286" r:id="rId16"/>
    <p:sldId id="277" r:id="rId17"/>
    <p:sldId id="299" r:id="rId18"/>
    <p:sldId id="278" r:id="rId19"/>
    <p:sldId id="279" r:id="rId20"/>
    <p:sldId id="287" r:id="rId21"/>
    <p:sldId id="280" r:id="rId22"/>
    <p:sldId id="288" r:id="rId23"/>
    <p:sldId id="290" r:id="rId24"/>
    <p:sldId id="291" r:id="rId25"/>
    <p:sldId id="292" r:id="rId26"/>
    <p:sldId id="281" r:id="rId27"/>
    <p:sldId id="293" r:id="rId28"/>
    <p:sldId id="301" r:id="rId29"/>
    <p:sldId id="295" r:id="rId30"/>
    <p:sldId id="282" r:id="rId31"/>
    <p:sldId id="283" r:id="rId32"/>
    <p:sldId id="262" r:id="rId33"/>
    <p:sldId id="260" r:id="rId34"/>
    <p:sldId id="265" r:id="rId35"/>
    <p:sldId id="263" r:id="rId36"/>
    <p:sldId id="268" r:id="rId37"/>
    <p:sldId id="269" r:id="rId38"/>
    <p:sldId id="271" r:id="rId39"/>
    <p:sldId id="273" r:id="rId40"/>
    <p:sldId id="274" r:id="rId41"/>
    <p:sldId id="276" r:id="rId42"/>
    <p:sldId id="289" r:id="rId43"/>
    <p:sldId id="296" r:id="rId44"/>
    <p:sldId id="297" r:id="rId45"/>
    <p:sldId id="29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94640"/>
  </p:normalViewPr>
  <p:slideViewPr>
    <p:cSldViewPr snapToGrid="0">
      <p:cViewPr varScale="1">
        <p:scale>
          <a:sx n="90" d="100"/>
          <a:sy n="90"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984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761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a:t>
            </a:r>
            <a:r>
              <a:rPr lang="it-IT" sz="1400" dirty="0" err="1"/>
              <a:t>observed</a:t>
            </a:r>
            <a:r>
              <a:rPr lang="it" sz="1400" dirty="0"/>
              <a:t>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dirty="0"/>
              <a:t>4 runs (4 </a:t>
            </a:r>
            <a:r>
              <a:rPr lang="it" dirty="0">
                <a:solidFill>
                  <a:schemeClr val="dk1"/>
                </a:solidFill>
              </a:rPr>
              <a:t>∙ 30 = </a:t>
            </a:r>
            <a:r>
              <a:rPr lang="it" b="1" dirty="0">
                <a:solidFill>
                  <a:schemeClr val="dk1"/>
                </a:solidFill>
              </a:rPr>
              <a:t>120 trials</a:t>
            </a:r>
            <a:r>
              <a:rPr lang="it" dirty="0">
                <a:solidFill>
                  <a:schemeClr val="dk1"/>
                </a:solidFill>
              </a:rPr>
              <a:t>)</a:t>
            </a:r>
            <a:r>
              <a:rPr lang="it" dirty="0"/>
              <a:t> per subject</a:t>
            </a:r>
          </a:p>
          <a:p>
            <a:pPr marL="457200" marR="0" lvl="0" indent="-317500" algn="l" rtl="0">
              <a:lnSpc>
                <a:spcPct val="100000"/>
              </a:lnSpc>
              <a:spcBef>
                <a:spcPts val="0"/>
              </a:spcBef>
              <a:spcAft>
                <a:spcPts val="0"/>
              </a:spcAft>
              <a:buClr>
                <a:srgbClr val="000000"/>
              </a:buClr>
              <a:buSzPts val="1400"/>
              <a:buFont typeface="Arial"/>
              <a:buChar char="●"/>
            </a:pPr>
            <a:endParaRPr dirty="0"/>
          </a:p>
          <a:p>
            <a:pPr marL="457200" marR="0" lvl="0" indent="-317500" algn="l" rtl="0">
              <a:lnSpc>
                <a:spcPct val="100000"/>
              </a:lnSpc>
              <a:spcBef>
                <a:spcPts val="0"/>
              </a:spcBef>
              <a:spcAft>
                <a:spcPts val="0"/>
              </a:spcAft>
              <a:buSzPts val="1400"/>
              <a:buChar char="●"/>
            </a:pPr>
            <a:r>
              <a:rPr lang="it" dirty="0"/>
              <a:t>Spatial filtering: CAR. Temporal filtering: /</a:t>
            </a:r>
          </a:p>
          <a:p>
            <a:pPr marL="457200" marR="0" lvl="0"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IT" dirty="0" err="1"/>
              <a:t>Spectrogram</a:t>
            </a:r>
            <a:r>
              <a:rPr lang="it-IT" dirty="0"/>
              <a:t> </a:t>
            </a:r>
            <a:r>
              <a:rPr lang="it" dirty="0"/>
              <a:t>on the whole signal (for each run)</a:t>
            </a:r>
            <a:endParaRPr dirty="0"/>
          </a:p>
          <a:p>
            <a:pPr marL="914400" marR="0" lvl="1" indent="-317500" algn="l" rtl="0">
              <a:lnSpc>
                <a:spcPct val="100000"/>
              </a:lnSpc>
              <a:spcBef>
                <a:spcPts val="0"/>
              </a:spcBef>
              <a:spcAft>
                <a:spcPts val="0"/>
              </a:spcAft>
              <a:buSzPts val="1400"/>
              <a:buChar char="○"/>
            </a:pPr>
            <a:r>
              <a:rPr lang="it" dirty="0"/>
              <a:t>[4:2:40] Hz (19 intervals)</a:t>
            </a:r>
            <a:endParaRPr dirty="0"/>
          </a:p>
          <a:p>
            <a:pPr marL="914400" marR="0" lvl="1" indent="-317500" algn="l" rtl="0">
              <a:lnSpc>
                <a:spcPct val="100000"/>
              </a:lnSpc>
              <a:spcBef>
                <a:spcPts val="0"/>
              </a:spcBef>
              <a:spcAft>
                <a:spcPts val="0"/>
              </a:spcAft>
              <a:buSzPts val="1400"/>
              <a:buChar char="○"/>
            </a:pPr>
            <a:r>
              <a:rPr lang="it" dirty="0"/>
              <a:t>16 channels</a:t>
            </a:r>
          </a:p>
          <a:p>
            <a:pPr marL="914400" marR="0" lvl="1" indent="-317500" algn="l" rtl="0">
              <a:lnSpc>
                <a:spcPct val="100000"/>
              </a:lnSpc>
              <a:spcBef>
                <a:spcPts val="0"/>
              </a:spcBef>
              <a:spcAft>
                <a:spcPts val="0"/>
              </a:spcAft>
              <a:buSzPts val="1400"/>
              <a:buChar char="○"/>
            </a:pPr>
            <a:endParaRPr dirty="0"/>
          </a:p>
          <a:p>
            <a:pPr marL="457200" marR="0" lvl="0" indent="-317500" algn="l" rtl="0">
              <a:lnSpc>
                <a:spcPct val="100000"/>
              </a:lnSpc>
              <a:spcBef>
                <a:spcPts val="0"/>
              </a:spcBef>
              <a:spcAft>
                <a:spcPts val="0"/>
              </a:spcAft>
              <a:buSzPts val="1400"/>
              <a:buChar char="●"/>
            </a:pPr>
            <a:r>
              <a:rPr lang="it" dirty="0"/>
              <a:t>Divi</a:t>
            </a:r>
            <a:r>
              <a:rPr lang="it-IT" dirty="0" err="1"/>
              <a:t>sion</a:t>
            </a:r>
            <a:r>
              <a:rPr lang="it-IT" dirty="0"/>
              <a:t> of </a:t>
            </a:r>
            <a:r>
              <a:rPr lang="it" dirty="0"/>
              <a:t>the signal into </a:t>
            </a:r>
            <a:r>
              <a:rPr lang="it" b="1" dirty="0"/>
              <a:t>1 second-long windows</a:t>
            </a:r>
            <a:r>
              <a:rPr lang="it" dirty="0"/>
              <a:t> with a shift of 0.0625 s</a:t>
            </a:r>
          </a:p>
          <a:p>
            <a:pPr marL="457200" marR="0" lvl="0" indent="-317500" algn="l" rtl="0">
              <a:lnSpc>
                <a:spcPct val="100000"/>
              </a:lnSpc>
              <a:spcBef>
                <a:spcPts val="0"/>
              </a:spcBef>
              <a:spcAft>
                <a:spcPts val="0"/>
              </a:spcAft>
              <a:buSzPts val="1400"/>
              <a:buChar char="●"/>
            </a:pPr>
            <a:endParaRPr dirty="0"/>
          </a:p>
        </p:txBody>
      </p:sp>
      <p:sp>
        <p:nvSpPr>
          <p:cNvPr id="259" name="Shape 259"/>
          <p:cNvSpPr txBox="1"/>
          <p:nvPr/>
        </p:nvSpPr>
        <p:spPr>
          <a:xfrm>
            <a:off x="4572000" y="2552142"/>
            <a:ext cx="3642175"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=&gt; </a:t>
            </a:r>
            <a:r>
              <a:rPr lang="it" b="1" dirty="0"/>
              <a:t>304 different features (PSD)</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50132"/>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Structuring</a:t>
            </a:r>
            <a:r>
              <a:rPr lang="it-IT" dirty="0"/>
              <a:t> the data (2) </a:t>
            </a:r>
            <a:endParaRPr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Char char="●"/>
            </a:pPr>
            <a:r>
              <a:rPr lang="it" dirty="0">
                <a:solidFill>
                  <a:schemeClr val="dk1"/>
                </a:solidFill>
              </a:rPr>
              <a:t>Epoching on :</a:t>
            </a:r>
            <a:endParaRPr dirty="0">
              <a:solidFill>
                <a:schemeClr val="dk1"/>
              </a:solidFill>
            </a:endParaRPr>
          </a:p>
          <a:p>
            <a:pPr marL="914400" lvl="1" indent="-317500">
              <a:buClr>
                <a:schemeClr val="dk1"/>
              </a:buClr>
              <a:buSzPts val="1400"/>
              <a:buChar char="○"/>
            </a:pPr>
            <a:r>
              <a:rPr lang="it" dirty="0">
                <a:solidFill>
                  <a:schemeClr val="dk1"/>
                </a:solidFill>
              </a:rPr>
              <a:t>Motor Imagery Initiation - Event ID 555 [ -2,0 ] </a:t>
            </a:r>
            <a:r>
              <a:rPr lang="it-IT" dirty="0">
                <a:solidFill>
                  <a:schemeClr val="dk1"/>
                </a:solidFill>
              </a:rPr>
              <a:t>s</a:t>
            </a:r>
            <a:r>
              <a:rPr lang="it" dirty="0">
                <a:solidFill>
                  <a:schemeClr val="dk1"/>
                </a:solidFill>
              </a:rPr>
              <a:t> </a:t>
            </a:r>
          </a:p>
          <a:p>
            <a:pPr marL="914400" lvl="1" indent="-317500">
              <a:buClr>
                <a:schemeClr val="dk1"/>
              </a:buClr>
              <a:buSzPts val="1400"/>
              <a:buChar char="○"/>
            </a:pPr>
            <a:r>
              <a:rPr lang="it" dirty="0">
                <a:solidFill>
                  <a:schemeClr val="dk1"/>
                </a:solidFill>
              </a:rPr>
              <a:t>Motor Imagery Termination - Event ID 555 [ 0.5,2.5 ] </a:t>
            </a:r>
            <a:r>
              <a:rPr lang="it-IT" dirty="0">
                <a:solidFill>
                  <a:schemeClr val="dk1"/>
                </a:solidFill>
              </a:rPr>
              <a:t>s</a:t>
            </a:r>
          </a:p>
          <a:p>
            <a:pPr marL="914400" lvl="1" indent="-317500">
              <a:buClr>
                <a:schemeClr val="dk1"/>
              </a:buClr>
              <a:buSzPts val="1400"/>
              <a:buChar char="○"/>
            </a:pPr>
            <a:endParaRPr dirty="0">
              <a:solidFill>
                <a:schemeClr val="dk1"/>
              </a:solidFill>
            </a:endParaRPr>
          </a:p>
          <a:p>
            <a:pPr marL="742950" lvl="0" indent="-285750" rtl="0">
              <a:spcBef>
                <a:spcPts val="0"/>
              </a:spcBef>
              <a:spcAft>
                <a:spcPts val="0"/>
              </a:spcAft>
              <a:buFont typeface="Symbol" panose="05050102010706020507" pitchFamily="18" charset="2"/>
              <a:buChar char="Þ"/>
            </a:pPr>
            <a:r>
              <a:rPr lang="it" dirty="0">
                <a:solidFill>
                  <a:schemeClr val="dk1"/>
                </a:solidFill>
              </a:rPr>
              <a:t>We obtained 17 windows for each trial for each type of event (i.e. 17 ∙ 2 = 34)</a:t>
            </a:r>
          </a:p>
          <a:p>
            <a:pPr marL="457200" lvl="0" rtl="0">
              <a:spcBef>
                <a:spcPts val="0"/>
              </a:spcBef>
              <a:spcAft>
                <a:spcPts val="0"/>
              </a:spcAft>
            </a:pPr>
            <a:endParaRPr dirty="0">
              <a:solidFill>
                <a:schemeClr val="dk1"/>
              </a:solidFill>
            </a:endParaRPr>
          </a:p>
          <a:p>
            <a:pPr marL="457200" lvl="0" indent="-317500" rtl="0">
              <a:spcBef>
                <a:spcPts val="0"/>
              </a:spcBef>
              <a:spcAft>
                <a:spcPts val="0"/>
              </a:spcAft>
              <a:buClr>
                <a:schemeClr val="dk1"/>
              </a:buClr>
              <a:buSzPts val="1400"/>
              <a:buChar char="●"/>
            </a:pPr>
            <a:r>
              <a:rPr lang="it-IT" dirty="0" err="1">
                <a:solidFill>
                  <a:schemeClr val="dk1"/>
                </a:solidFill>
              </a:rPr>
              <a:t>Concatenation</a:t>
            </a:r>
            <a:r>
              <a:rPr lang="it-IT" dirty="0">
                <a:solidFill>
                  <a:schemeClr val="dk1"/>
                </a:solidFill>
              </a:rPr>
              <a:t> of the </a:t>
            </a:r>
            <a:r>
              <a:rPr lang="it-IT" dirty="0" err="1">
                <a:solidFill>
                  <a:schemeClr val="dk1"/>
                </a:solidFill>
              </a:rPr>
              <a:t>runs</a:t>
            </a:r>
            <a:endParaRPr dirty="0">
              <a:solidFill>
                <a:schemeClr val="dk1"/>
              </a:solidFill>
            </a:endParaRPr>
          </a:p>
          <a:p>
            <a:pPr marL="0" lvl="0" indent="0" rtl="0">
              <a:spcBef>
                <a:spcPts val="0"/>
              </a:spcBef>
              <a:spcAft>
                <a:spcPts val="0"/>
              </a:spcAft>
              <a:buNone/>
            </a:pPr>
            <a:r>
              <a:rPr lang="it" dirty="0">
                <a:solidFill>
                  <a:schemeClr val="dk1"/>
                </a:solidFill>
              </a:rPr>
              <a:t>	=&gt; 120 ∙ 34 = </a:t>
            </a:r>
            <a:r>
              <a:rPr lang="it" dirty="0">
                <a:solidFill>
                  <a:schemeClr val="dk1"/>
                </a:solidFill>
                <a:latin typeface="Calibri"/>
                <a:ea typeface="Calibri"/>
                <a:cs typeface="Calibri"/>
                <a:sym typeface="Calibri"/>
              </a:rPr>
              <a:t> </a:t>
            </a:r>
            <a:r>
              <a:rPr lang="it" b="1" dirty="0">
                <a:solidFill>
                  <a:schemeClr val="dk1"/>
                </a:solidFill>
              </a:rPr>
              <a:t>4080 samples with 304 features</a:t>
            </a:r>
            <a:endParaRPr b="1" dirty="0">
              <a:solidFill>
                <a:schemeClr val="dk1"/>
              </a:solidFill>
            </a:endParaRPr>
          </a:p>
          <a:p>
            <a:pPr marL="0" lvl="0" indent="0" rtl="0">
              <a:spcBef>
                <a:spcPts val="0"/>
              </a:spcBef>
              <a:spcAft>
                <a:spcPts val="0"/>
              </a:spcAft>
              <a:buNone/>
            </a:pPr>
            <a:endParaRPr dirty="0">
              <a:solidFill>
                <a:schemeClr val="dk1"/>
              </a:solidFill>
            </a:endParaRPr>
          </a:p>
          <a:p>
            <a:pPr marL="457200" marR="0" lvl="0" indent="-317500" algn="l" rtl="0">
              <a:lnSpc>
                <a:spcPct val="100000"/>
              </a:lnSpc>
              <a:spcBef>
                <a:spcPts val="0"/>
              </a:spcBef>
              <a:spcAft>
                <a:spcPts val="0"/>
              </a:spcAft>
              <a:buSzPts val="1400"/>
              <a:buChar char="●"/>
            </a:pPr>
            <a:r>
              <a:rPr lang="it" dirty="0"/>
              <a:t>Classifier had to distinguish between two classes: ERD (MI initation) and ERS (MI Termination)</a:t>
            </a:r>
            <a:endParaRPr dirty="0"/>
          </a:p>
        </p:txBody>
      </p:sp>
      <p:sp>
        <p:nvSpPr>
          <p:cNvPr id="2" name="CasellaDiTesto 1">
            <a:extLst>
              <a:ext uri="{FF2B5EF4-FFF2-40B4-BE49-F238E27FC236}">
                <a16:creationId xmlns:a16="http://schemas.microsoft.com/office/drawing/2014/main" id="{CC2B8B6E-425B-43A4-AE67-BFA563296D69}"/>
              </a:ext>
            </a:extLst>
          </p:cNvPr>
          <p:cNvSpPr txBox="1"/>
          <p:nvPr/>
        </p:nvSpPr>
        <p:spPr>
          <a:xfrm>
            <a:off x="7124706" y="1329069"/>
            <a:ext cx="1616274" cy="677108"/>
          </a:xfrm>
          <a:prstGeom prst="rect">
            <a:avLst/>
          </a:prstGeom>
          <a:noFill/>
        </p:spPr>
        <p:txBody>
          <a:bodyPr wrap="square" rtlCol="0">
            <a:spAutoFit/>
          </a:bodyPr>
          <a:lstStyle/>
          <a:p>
            <a:r>
              <a:rPr lang="en-US" sz="1000" dirty="0">
                <a:solidFill>
                  <a:schemeClr val="dk1"/>
                </a:solidFill>
              </a:rPr>
              <a:t>(Manually (re)assigned label 400)</a:t>
            </a:r>
            <a:endParaRPr lang="it" sz="1000" dirty="0">
              <a:solidFill>
                <a:schemeClr val="dk1"/>
              </a:solidFill>
            </a:endParaRPr>
          </a:p>
          <a:p>
            <a:endParaRPr lang="it-IT" dirty="0"/>
          </a:p>
        </p:txBody>
      </p:sp>
    </p:spTree>
    <p:extLst>
      <p:ext uri="{BB962C8B-B14F-4D97-AF65-F5344CB8AC3E}">
        <p14:creationId xmlns:p14="http://schemas.microsoft.com/office/powerpoint/2010/main" val="364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30117" y="0"/>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Cross-</a:t>
            </a:r>
            <a:r>
              <a:rPr lang="it-IT" dirty="0" err="1"/>
              <a:t>validation</a:t>
            </a:r>
            <a:r>
              <a:rPr lang="it-IT" dirty="0"/>
              <a:t> and feature </a:t>
            </a:r>
            <a:r>
              <a:rPr lang="it-IT" dirty="0" err="1"/>
              <a:t>selection</a:t>
            </a:r>
            <a:endParaRPr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a:t>
            </a:r>
            <a:r>
              <a:rPr lang="it-IT" dirty="0"/>
              <a:t>set</a:t>
            </a:r>
            <a:r>
              <a:rPr lang="it" dirty="0"/>
              <a:t> - 25% test </a:t>
            </a:r>
            <a:r>
              <a:rPr lang="it-IT" dirty="0"/>
              <a:t>set</a:t>
            </a:r>
            <a:endParaRPr lang="it" dirty="0"/>
          </a:p>
          <a:p>
            <a:pPr marL="457200" lvl="0"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10-</a:t>
            </a:r>
            <a:r>
              <a:rPr lang="it-IT" dirty="0" err="1"/>
              <a:t>fold</a:t>
            </a:r>
            <a:r>
              <a:rPr lang="it-IT" dirty="0"/>
              <a:t> </a:t>
            </a:r>
            <a:r>
              <a:rPr lang="it" dirty="0"/>
              <a:t>CV on training but with temporal-</a:t>
            </a:r>
            <a:r>
              <a:rPr lang="it-IT" dirty="0" err="1"/>
              <a:t>based</a:t>
            </a:r>
            <a:r>
              <a:rPr lang="it-IT" dirty="0"/>
              <a:t> </a:t>
            </a:r>
            <a:r>
              <a:rPr lang="it" dirty="0"/>
              <a:t>partition (</a:t>
            </a:r>
            <a:r>
              <a:rPr lang="it-IT" dirty="0" err="1"/>
              <a:t>ordered</a:t>
            </a:r>
            <a:r>
              <a:rPr lang="it-IT" dirty="0"/>
              <a:t> trials)</a:t>
            </a:r>
            <a:endParaRPr dirty="0"/>
          </a:p>
          <a:p>
            <a:pPr marL="914400" lvl="1" indent="-317500" rtl="0">
              <a:spcBef>
                <a:spcPts val="0"/>
              </a:spcBef>
              <a:spcAft>
                <a:spcPts val="0"/>
              </a:spcAft>
              <a:buSzPts val="1400"/>
              <a:buChar char="○"/>
            </a:pPr>
            <a:r>
              <a:rPr lang="it" dirty="0"/>
              <a:t>Normalization with </a:t>
            </a:r>
            <a:r>
              <a:rPr lang="it" dirty="0">
                <a:latin typeface="Courier New" panose="02070309020205020404" pitchFamily="49" charset="0"/>
                <a:cs typeface="Courier New" panose="02070309020205020404" pitchFamily="49" charset="0"/>
              </a:rPr>
              <a:t>zscore</a:t>
            </a:r>
          </a:p>
          <a:p>
            <a:pPr marL="914400" lvl="1" indent="-317500" rtl="0">
              <a:spcBef>
                <a:spcPts val="0"/>
              </a:spcBef>
              <a:spcAft>
                <a:spcPts val="0"/>
              </a:spcAft>
              <a:buSzPts val="1400"/>
              <a:buChar char="○"/>
            </a:pP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a:t>
            </a:r>
          </a:p>
          <a:p>
            <a:pPr marL="596900" lvl="1" rtl="0">
              <a:spcBef>
                <a:spcPts val="0"/>
              </a:spcBef>
              <a:spcAft>
                <a:spcPts val="0"/>
              </a:spcAft>
              <a:buSzPts val="1400"/>
            </a:pPr>
            <a:endParaRPr lang="it" dirty="0"/>
          </a:p>
          <a:p>
            <a:pPr marL="596900" lvl="1" rtl="0">
              <a:spcBef>
                <a:spcPts val="0"/>
              </a:spcBef>
              <a:spcAft>
                <a:spcPts val="0"/>
              </a:spcAft>
              <a:buSzPts val="1400"/>
            </a:pPr>
            <a:endParaRPr lang="it-IT" dirty="0"/>
          </a:p>
        </p:txBody>
      </p:sp>
      <p:sp>
        <p:nvSpPr>
          <p:cNvPr id="2" name="CasellaDiTesto 1">
            <a:extLst>
              <a:ext uri="{FF2B5EF4-FFF2-40B4-BE49-F238E27FC236}">
                <a16:creationId xmlns:a16="http://schemas.microsoft.com/office/drawing/2014/main" id="{E269D454-E55F-42B2-862F-BDE69AB7AFE4}"/>
              </a:ext>
            </a:extLst>
          </p:cNvPr>
          <p:cNvSpPr txBox="1"/>
          <p:nvPr/>
        </p:nvSpPr>
        <p:spPr>
          <a:xfrm>
            <a:off x="1230117" y="3753293"/>
            <a:ext cx="7362008" cy="923330"/>
          </a:xfrm>
          <a:prstGeom prst="rect">
            <a:avLst/>
          </a:prstGeom>
          <a:noFill/>
        </p:spPr>
        <p:txBody>
          <a:bodyPr wrap="square" rtlCol="0">
            <a:spAutoFit/>
          </a:bodyPr>
          <a:lstStyle/>
          <a:p>
            <a:r>
              <a:rPr lang="en-US" dirty="0"/>
              <a:t>=&gt; Feature selection with Fisher score</a:t>
            </a:r>
          </a:p>
          <a:p>
            <a:r>
              <a:rPr lang="en-US" dirty="0"/>
              <a:t>=&gt; Selection of the hyperparameters based on class error (of course on validation fold!) averaged over folds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30117" y="46462"/>
            <a:ext cx="6683765"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Evaluation of the </a:t>
            </a:r>
            <a:r>
              <a:rPr lang="it-IT" dirty="0" err="1"/>
              <a:t>capability</a:t>
            </a:r>
            <a:endParaRPr dirty="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72357" y="1241198"/>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Retraining on the whole 75% training + validation set (but without CV), with the hyperparameters found </a:t>
            </a:r>
            <a:r>
              <a:rPr lang="it-IT" dirty="0"/>
              <a:t>in the CV</a:t>
            </a:r>
            <a:endParaRPr dirty="0"/>
          </a:p>
          <a:p>
            <a:pPr marL="457200" lvl="0" indent="0" rtl="0">
              <a:spcBef>
                <a:spcPts val="0"/>
              </a:spcBef>
              <a:spcAft>
                <a:spcPts val="0"/>
              </a:spcAft>
              <a:buNone/>
            </a:pPr>
            <a:endParaRPr lang="it" sz="1400" dirty="0"/>
          </a:p>
          <a:p>
            <a:pPr marL="457200" lvl="0" indent="0" rtl="0">
              <a:spcBef>
                <a:spcPts val="0"/>
              </a:spcBef>
              <a:spcAft>
                <a:spcPts val="0"/>
              </a:spcAft>
              <a:buNone/>
            </a:pPr>
            <a:r>
              <a:rPr lang="it" sz="1200" dirty="0"/>
              <a:t>For features: only the number of features is fixed, but the actual features to take </a:t>
            </a:r>
            <a:r>
              <a:rPr lang="it-IT" sz="1200" dirty="0" err="1"/>
              <a:t>into</a:t>
            </a:r>
            <a:r>
              <a:rPr lang="it-IT" sz="1200" dirty="0"/>
              <a:t> account</a:t>
            </a:r>
            <a:r>
              <a:rPr lang="it" sz="1200" dirty="0"/>
              <a:t> </a:t>
            </a:r>
            <a:r>
              <a:rPr lang="it-IT" sz="1200" dirty="0"/>
              <a:t>are</a:t>
            </a:r>
            <a:r>
              <a:rPr lang="it" sz="1200" dirty="0"/>
              <a:t> determined </a:t>
            </a:r>
            <a:r>
              <a:rPr lang="it-IT" sz="1200" dirty="0"/>
              <a:t>by</a:t>
            </a:r>
            <a:r>
              <a:rPr lang="it" sz="1200" dirty="0"/>
              <a:t> re-training</a:t>
            </a:r>
          </a:p>
          <a:p>
            <a:pPr marL="457200" lvl="0" indent="0" rtl="0">
              <a:spcBef>
                <a:spcPts val="0"/>
              </a:spcBef>
              <a:spcAft>
                <a:spcPts val="0"/>
              </a:spcAft>
              <a:buNone/>
            </a:pPr>
            <a:endParaRPr sz="1400" dirty="0"/>
          </a:p>
          <a:p>
            <a:pPr marL="457200" lvl="0" indent="0" rtl="0">
              <a:spcBef>
                <a:spcPts val="0"/>
              </a:spcBef>
              <a:spcAft>
                <a:spcPts val="0"/>
              </a:spcAft>
              <a:buNone/>
            </a:pPr>
            <a:r>
              <a:rPr lang="it" dirty="0"/>
              <a:t>=&gt; Test on the separate </a:t>
            </a:r>
            <a:r>
              <a:rPr lang="it-IT" b="1" dirty="0" err="1"/>
              <a:t>unseen</a:t>
            </a:r>
            <a:r>
              <a:rPr lang="it-IT" dirty="0"/>
              <a:t> </a:t>
            </a:r>
            <a:r>
              <a:rPr lang="it" dirty="0"/>
              <a:t>25% test set</a:t>
            </a:r>
            <a:endParaRPr dirty="0"/>
          </a:p>
          <a:p>
            <a:pPr marL="457200" lvl="0" indent="0" rtl="0">
              <a:spcBef>
                <a:spcPts val="0"/>
              </a:spcBef>
              <a:spcAft>
                <a:spcPts val="0"/>
              </a:spcAft>
              <a:buNone/>
            </a:pPr>
            <a:endParaRPr sz="1400"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524601"/>
            <a:ext cx="5092996" cy="71780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user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364956"/>
            <a:ext cx="6851216" cy="3143249"/>
          </a:xfrm>
        </p:spPr>
        <p:txBody>
          <a:bodyPr>
            <a:noAutofit/>
          </a:bodyPr>
          <a:lstStyle/>
          <a:p>
            <a:r>
              <a:rPr lang="en-US" sz="1600" dirty="0"/>
              <a:t>The decoder shows higher performance for one participant with respect to the others</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a:t>
            </a:r>
            <a:r>
              <a:rPr lang="en-US" sz="1600"/>
              <a:t>for Fisher </a:t>
            </a:r>
            <a:r>
              <a:rPr lang="en-US" sz="1600" dirty="0"/>
              <a:t>scores maps were present in the code</a:t>
            </a:r>
          </a:p>
          <a:p>
            <a:endParaRPr lang="en-US" sz="1600" dirty="0"/>
          </a:p>
          <a:p>
            <a:endParaRPr lang="en-US" sz="1600" dirty="0"/>
          </a:p>
          <a:p>
            <a:endParaRPr lang="en-US" sz="1600" dirty="0"/>
          </a:p>
          <a:p>
            <a:endParaRPr lang="en-US" sz="1600" dirty="0"/>
          </a:p>
          <a:p>
            <a:endParaRPr lang="it-IT" sz="1600" dirty="0"/>
          </a:p>
        </p:txBody>
      </p:sp>
    </p:spTree>
    <p:extLst>
      <p:ext uri="{BB962C8B-B14F-4D97-AF65-F5344CB8AC3E}">
        <p14:creationId xmlns:p14="http://schemas.microsoft.com/office/powerpoint/2010/main" val="39670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216100"/>
            <a:ext cx="6851216" cy="3143249"/>
          </a:xfrm>
        </p:spPr>
        <p:txBody>
          <a:bodyPr>
            <a:noAutofit/>
          </a:bodyPr>
          <a:lstStyle/>
          <a:p>
            <a:endParaRPr lang="en-US" sz="1600" dirty="0">
              <a:solidFill>
                <a:srgbClr val="FF0000"/>
              </a:solidFill>
            </a:endParaRPr>
          </a:p>
          <a:p>
            <a:r>
              <a:rPr lang="en-US" sz="1600" dirty="0">
                <a:solidFill>
                  <a:schemeClr val="tx1"/>
                </a:solidFill>
              </a:rPr>
              <a:t>Extraction of the epochs (backward/forward) may also have effected the results </a:t>
            </a:r>
          </a:p>
          <a:p>
            <a:endParaRPr lang="en-US" sz="1600" dirty="0">
              <a:solidFill>
                <a:schemeClr val="tx1"/>
              </a:solidFill>
            </a:endParaRPr>
          </a:p>
          <a:p>
            <a:r>
              <a:rPr lang="en-US" sz="1600" dirty="0">
                <a:solidFill>
                  <a:schemeClr val="tx1"/>
                </a:solidFill>
              </a:rPr>
              <a:t>Principal Component Analysis (we tried to implement it but we did not get good results)</a:t>
            </a:r>
          </a:p>
          <a:p>
            <a:endParaRPr lang="en-US" sz="1600" dirty="0">
              <a:solidFill>
                <a:schemeClr val="tx1"/>
              </a:solidFill>
            </a:endParaRPr>
          </a:p>
          <a:p>
            <a:endParaRPr lang="en-US" sz="1600" dirty="0">
              <a:solidFill>
                <a:schemeClr val="tx1"/>
              </a:solidFill>
            </a:endParaRPr>
          </a:p>
          <a:p>
            <a:endParaRPr lang="en-US" sz="1600" dirty="0"/>
          </a:p>
          <a:p>
            <a:endParaRPr lang="en-US" sz="1600" dirty="0"/>
          </a:p>
          <a:p>
            <a:endParaRPr lang="en-US" sz="1600" dirty="0"/>
          </a:p>
          <a:p>
            <a:endParaRPr lang="en-US" sz="1600" dirty="0"/>
          </a:p>
          <a:p>
            <a:endParaRPr lang="it-IT" sz="1600" dirty="0"/>
          </a:p>
        </p:txBody>
      </p:sp>
      <p:sp>
        <p:nvSpPr>
          <p:cNvPr id="7" name="Titolo 1">
            <a:extLst>
              <a:ext uri="{FF2B5EF4-FFF2-40B4-BE49-F238E27FC236}">
                <a16:creationId xmlns:a16="http://schemas.microsoft.com/office/drawing/2014/main" id="{CFF45ACC-4B0C-4D54-87F7-6D7256CADC91}"/>
              </a:ext>
            </a:extLst>
          </p:cNvPr>
          <p:cNvSpPr>
            <a:spLocks noGrp="1"/>
          </p:cNvSpPr>
          <p:nvPr>
            <p:ph type="title"/>
          </p:nvPr>
        </p:nvSpPr>
        <p:spPr>
          <a:xfrm>
            <a:off x="1633565" y="489348"/>
            <a:ext cx="7042602" cy="960668"/>
          </a:xfrm>
        </p:spPr>
        <p:txBody>
          <a:bodyPr/>
          <a:lstStyle/>
          <a:p>
            <a:r>
              <a:rPr lang="it-IT" dirty="0"/>
              <a:t>Major </a:t>
            </a:r>
            <a:r>
              <a:rPr lang="it-IT" dirty="0" err="1"/>
              <a:t>issues</a:t>
            </a:r>
            <a:r>
              <a:rPr lang="it-IT" dirty="0"/>
              <a:t> </a:t>
            </a:r>
            <a:r>
              <a:rPr lang="it-IT" dirty="0" err="1"/>
              <a:t>encountered</a:t>
            </a:r>
            <a:r>
              <a:rPr lang="it-IT" dirty="0"/>
              <a:t>/</a:t>
            </a:r>
            <a:r>
              <a:rPr lang="it-IT" dirty="0" err="1"/>
              <a:t>Improvements</a:t>
            </a:r>
            <a:endParaRPr lang="it-IT" dirty="0"/>
          </a:p>
        </p:txBody>
      </p:sp>
    </p:spTree>
    <p:extLst>
      <p:ext uri="{BB962C8B-B14F-4D97-AF65-F5344CB8AC3E}">
        <p14:creationId xmlns:p14="http://schemas.microsoft.com/office/powerpoint/2010/main" val="198722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25221" y="425552"/>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420914" y="1247997"/>
            <a:ext cx="6851216" cy="2833217"/>
          </a:xfrm>
        </p:spPr>
        <p:txBody>
          <a:bodyPr>
            <a:normAutofit/>
          </a:bodyPr>
          <a:lstStyle/>
          <a:p>
            <a:pPr marL="0" indent="0">
              <a:buNone/>
            </a:pPr>
            <a:endParaRPr lang="en-US" sz="1600" dirty="0"/>
          </a:p>
          <a:p>
            <a:endParaRPr lang="en-US" sz="1600" dirty="0"/>
          </a:p>
          <a:p>
            <a:endParaRPr lang="it-IT" sz="1600" dirty="0"/>
          </a:p>
        </p:txBody>
      </p:sp>
      <p:sp>
        <p:nvSpPr>
          <p:cNvPr id="4" name="CasellaDiTesto 3">
            <a:extLst>
              <a:ext uri="{FF2B5EF4-FFF2-40B4-BE49-F238E27FC236}">
                <a16:creationId xmlns:a16="http://schemas.microsoft.com/office/drawing/2014/main" id="{86621623-7558-40B9-9AF6-551B5F8F164C}"/>
              </a:ext>
            </a:extLst>
          </p:cNvPr>
          <p:cNvSpPr txBox="1"/>
          <p:nvPr/>
        </p:nvSpPr>
        <p:spPr>
          <a:xfrm>
            <a:off x="1105786" y="865406"/>
            <a:ext cx="7804297" cy="3785652"/>
          </a:xfrm>
          <a:prstGeom prst="rect">
            <a:avLst/>
          </a:prstGeom>
          <a:noFill/>
        </p:spPr>
        <p:txBody>
          <a:bodyPr wrap="square" rtlCol="0">
            <a:spAutoFit/>
          </a:bodyPr>
          <a:lstStyle/>
          <a:p>
            <a:br>
              <a:rPr lang="en-US" sz="1600" dirty="0"/>
            </a:br>
            <a:r>
              <a:rPr lang="en-US" sz="1600" dirty="0"/>
              <a:t>The online trial consists of using the test set by taking it through a </a:t>
            </a:r>
            <a:r>
              <a:rPr lang="en-US" sz="1600" b="1" dirty="0"/>
              <a:t>buffer</a:t>
            </a:r>
            <a:r>
              <a:rPr lang="en-US" sz="1600" dirty="0"/>
              <a:t> window of 512 time samples moved by 32 time steps at a time.</a:t>
            </a:r>
          </a:p>
          <a:p>
            <a:br>
              <a:rPr lang="en-US" sz="1600" dirty="0"/>
            </a:br>
            <a:r>
              <a:rPr lang="en-US" sz="1600" dirty="0"/>
              <a:t>Inside this buffer window several steps need to be done:</a:t>
            </a:r>
          </a:p>
          <a:p>
            <a:pPr marL="285750" indent="-285750" fontAlgn="base">
              <a:buFont typeface="Arial" panose="020B0604020202020204" pitchFamily="34" charset="0"/>
              <a:buChar char="•"/>
            </a:pPr>
            <a:r>
              <a:rPr lang="en-US" sz="1600" dirty="0"/>
              <a:t>Preprocess of the signal using CAR</a:t>
            </a:r>
          </a:p>
          <a:p>
            <a:pPr marL="285750" indent="-285750" fontAlgn="base">
              <a:buFont typeface="Arial" panose="020B0604020202020204" pitchFamily="34" charset="0"/>
              <a:buChar char="•"/>
            </a:pPr>
            <a:r>
              <a:rPr lang="en-US" sz="1600" dirty="0" err="1"/>
              <a:t>Pwelch</a:t>
            </a:r>
            <a:r>
              <a:rPr lang="en-US" sz="1600" dirty="0"/>
              <a:t> for each channel -&gt; 304 features (16x19 matrix)</a:t>
            </a:r>
          </a:p>
          <a:p>
            <a:pPr marL="285750" indent="-285750" fontAlgn="base">
              <a:buFont typeface="Arial" panose="020B0604020202020204" pitchFamily="34" charset="0"/>
              <a:buChar char="•"/>
            </a:pPr>
            <a:r>
              <a:rPr lang="en-US" sz="1600" dirty="0"/>
              <a:t>Classifier:</a:t>
            </a:r>
          </a:p>
          <a:p>
            <a:pPr marL="742950" lvl="1" indent="-285750" fontAlgn="base">
              <a:buFont typeface="Courier New" panose="02070309020205020404" pitchFamily="49" charset="0"/>
              <a:buChar char="o"/>
            </a:pPr>
            <a:r>
              <a:rPr lang="en-US" sz="1600" dirty="0"/>
              <a:t>Normalization </a:t>
            </a:r>
          </a:p>
          <a:p>
            <a:pPr marL="742950" lvl="1" indent="-285750" fontAlgn="base">
              <a:buFont typeface="Courier New" panose="02070309020205020404" pitchFamily="49" charset="0"/>
              <a:buChar char="o"/>
            </a:pPr>
            <a:r>
              <a:rPr lang="en-US" sz="1600" dirty="0"/>
              <a:t>Feature selection -&gt; take the best features from the training phase</a:t>
            </a:r>
          </a:p>
          <a:p>
            <a:pPr marL="742950" lvl="1" indent="-285750" fontAlgn="base">
              <a:buFont typeface="Courier New" panose="02070309020205020404" pitchFamily="49" charset="0"/>
              <a:buChar char="o"/>
            </a:pPr>
            <a:r>
              <a:rPr lang="en-US" sz="1600" dirty="0"/>
              <a:t>Prediction and classification: based only on the selected features (posterior prob.)</a:t>
            </a:r>
          </a:p>
          <a:p>
            <a:pPr marL="285750" indent="-285750" fontAlgn="base">
              <a:buFont typeface="Arial" panose="020B0604020202020204" pitchFamily="34" charset="0"/>
              <a:buChar char="•"/>
            </a:pPr>
            <a:r>
              <a:rPr lang="en-US" sz="1600" dirty="0"/>
              <a:t>Evidence accumulation -&gt; based on the posterior probability from the prediction step</a:t>
            </a:r>
          </a:p>
          <a:p>
            <a:endParaRPr lang="it-IT" sz="1600" dirty="0"/>
          </a:p>
        </p:txBody>
      </p:sp>
    </p:spTree>
    <p:extLst>
      <p:ext uri="{BB962C8B-B14F-4D97-AF65-F5344CB8AC3E}">
        <p14:creationId xmlns:p14="http://schemas.microsoft.com/office/powerpoint/2010/main" val="1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additive="base">
                                        <p:cTn id="27" dur="500" fill="hold"/>
                                        <p:tgtEl>
                                          <p:spTgt spid="109"/>
                                        </p:tgtEl>
                                        <p:attrNameLst>
                                          <p:attrName>ppt_x</p:attrName>
                                        </p:attrNameLst>
                                      </p:cBhvr>
                                      <p:tavLst>
                                        <p:tav tm="0">
                                          <p:val>
                                            <p:strVal val="#ppt_x"/>
                                          </p:val>
                                        </p:tav>
                                        <p:tav tm="100000">
                                          <p:val>
                                            <p:strVal val="#ppt_x"/>
                                          </p:val>
                                        </p:tav>
                                      </p:tavLst>
                                    </p:anim>
                                    <p:anim calcmode="lin" valueType="num">
                                      <p:cBhvr additive="base">
                                        <p:cTn id="2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anim calcmode="lin" valueType="num">
                                      <p:cBhvr>
                                        <p:cTn id="34" dur="500" fill="hold"/>
                                        <p:tgtEl>
                                          <p:spTgt spid="118"/>
                                        </p:tgtEl>
                                        <p:attrNameLst>
                                          <p:attrName>ppt_x</p:attrName>
                                        </p:attrNameLst>
                                      </p:cBhvr>
                                      <p:tavLst>
                                        <p:tav tm="0">
                                          <p:val>
                                            <p:strVal val="#ppt_x"/>
                                          </p:val>
                                        </p:tav>
                                        <p:tav tm="100000">
                                          <p:val>
                                            <p:strVal val="#ppt_x"/>
                                          </p:val>
                                        </p:tav>
                                      </p:tavLst>
                                    </p:anim>
                                    <p:anim calcmode="lin" valueType="num">
                                      <p:cBhvr>
                                        <p:cTn id="35" dur="500" fill="hold"/>
                                        <p:tgtEl>
                                          <p:spTgt spid="118"/>
                                        </p:tgtEl>
                                        <p:attrNameLst>
                                          <p:attrName>ppt_y</p:attrName>
                                        </p:attrNameLst>
                                      </p:cBhvr>
                                      <p:tavLst>
                                        <p:tav tm="0">
                                          <p:val>
                                            <p:strVal val="#ppt_y+.1"/>
                                          </p:val>
                                        </p:tav>
                                        <p:tav tm="100000">
                                          <p:val>
                                            <p:strVal val="#ppt_y"/>
                                          </p:val>
                                        </p:tav>
                                      </p:tavLst>
                                    </p:anim>
                                  </p:childTnLst>
                                </p:cTn>
                              </p:par>
                              <p:par>
                                <p:cTn id="36" presetID="16" presetClass="entr" presetSubtype="21" fill="hold" grpId="0" nodeType="with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barn(inVertical)">
                                      <p:cBhvr>
                                        <p:cTn id="3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230117" y="370699"/>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Filtering</a:t>
            </a:r>
            <a:r>
              <a:rPr lang="it-IT" dirty="0"/>
              <a:t> and </a:t>
            </a:r>
            <a:r>
              <a:rPr lang="it-IT" dirty="0" err="1"/>
              <a:t>epoching</a:t>
            </a:r>
            <a:endParaRPr dirty="0"/>
          </a:p>
        </p:txBody>
      </p:sp>
      <p:sp>
        <p:nvSpPr>
          <p:cNvPr id="125" name="Shape 125"/>
          <p:cNvSpPr txBox="1">
            <a:spLocks noGrp="1"/>
          </p:cNvSpPr>
          <p:nvPr>
            <p:ph type="subTitle" idx="4294967295"/>
          </p:nvPr>
        </p:nvSpPr>
        <p:spPr>
          <a:xfrm>
            <a:off x="1051902" y="1065801"/>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600" dirty="0">
                <a:solidFill>
                  <a:srgbClr val="000000"/>
                </a:solidFill>
                <a:ea typeface="Arial"/>
                <a:cs typeface="Arial"/>
                <a:sym typeface="Arial"/>
              </a:rPr>
              <a:t>Concatenation of all runs for each subject</a:t>
            </a:r>
          </a:p>
          <a:p>
            <a:pPr marL="457200" lvl="0" indent="-317500" rtl="0">
              <a:lnSpc>
                <a:spcPct val="115000"/>
              </a:lnSpc>
              <a:spcBef>
                <a:spcPts val="600"/>
              </a:spcBef>
              <a:spcAft>
                <a:spcPts val="0"/>
              </a:spcAft>
              <a:buClr>
                <a:srgbClr val="000000"/>
              </a:buClr>
              <a:buSzPts val="1400"/>
              <a:buFont typeface="Arial"/>
              <a:buChar char="●"/>
            </a:pPr>
            <a:endParaRPr lang="it" sz="1600" dirty="0">
              <a:solidFill>
                <a:srgbClr val="000000"/>
              </a:solidFill>
              <a:ea typeface="Arial"/>
              <a:cs typeface="Arial"/>
              <a:sym typeface="Arial"/>
            </a:endParaRPr>
          </a:p>
          <a:p>
            <a:pPr marL="457200" lvl="0" indent="-317500" rtl="0">
              <a:lnSpc>
                <a:spcPct val="115000"/>
              </a:lnSpc>
              <a:spcBef>
                <a:spcPts val="600"/>
              </a:spcBef>
              <a:spcAft>
                <a:spcPts val="0"/>
              </a:spcAft>
              <a:buClr>
                <a:srgbClr val="000000"/>
              </a:buClr>
              <a:buSzPts val="1400"/>
              <a:buFont typeface="Arial"/>
              <a:buChar char="●"/>
            </a:pPr>
            <a:r>
              <a:rPr lang="it" sz="1600" b="1" dirty="0">
                <a:solidFill>
                  <a:srgbClr val="000000"/>
                </a:solidFill>
                <a:ea typeface="Arial"/>
                <a:cs typeface="Arial"/>
                <a:sym typeface="Arial"/>
              </a:rPr>
              <a:t>Temporal filtering:</a:t>
            </a:r>
            <a:r>
              <a:rPr lang="it" sz="1600" dirty="0">
                <a:solidFill>
                  <a:srgbClr val="000000"/>
                </a:solidFill>
                <a:ea typeface="Arial"/>
                <a:cs typeface="Arial"/>
                <a:sym typeface="Arial"/>
              </a:rPr>
              <a:t> 4-</a:t>
            </a:r>
            <a:r>
              <a:rPr lang="it-IT" sz="1600" dirty="0" err="1">
                <a:solidFill>
                  <a:srgbClr val="000000"/>
                </a:solidFill>
                <a:ea typeface="Arial"/>
                <a:cs typeface="Arial"/>
                <a:sym typeface="Arial"/>
              </a:rPr>
              <a:t>th</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order</a:t>
            </a:r>
            <a:r>
              <a:rPr lang="it-IT" sz="1600" dirty="0">
                <a:solidFill>
                  <a:srgbClr val="000000"/>
                </a:solidFill>
                <a:ea typeface="Arial"/>
                <a:cs typeface="Arial"/>
                <a:sym typeface="Arial"/>
              </a:rPr>
              <a:t> </a:t>
            </a:r>
            <a:r>
              <a:rPr lang="it-IT" sz="1600" dirty="0" err="1">
                <a:solidFill>
                  <a:srgbClr val="000000"/>
                </a:solidFill>
                <a:ea typeface="Arial"/>
                <a:cs typeface="Arial"/>
                <a:sym typeface="Arial"/>
              </a:rPr>
              <a:t>Butterworth</a:t>
            </a:r>
            <a:r>
              <a:rPr lang="it-IT" sz="1600" dirty="0">
                <a:solidFill>
                  <a:srgbClr val="000000"/>
                </a:solidFill>
                <a:ea typeface="Arial"/>
                <a:cs typeface="Arial"/>
                <a:sym typeface="Arial"/>
              </a:rPr>
              <a:t> band-pass </a:t>
            </a:r>
            <a:r>
              <a:rPr lang="it-IT" sz="1600" dirty="0" err="1">
                <a:solidFill>
                  <a:srgbClr val="000000"/>
                </a:solidFill>
                <a:ea typeface="Arial"/>
                <a:cs typeface="Arial"/>
                <a:sym typeface="Arial"/>
              </a:rPr>
              <a:t>filter</a:t>
            </a:r>
            <a:r>
              <a:rPr lang="it-IT" sz="1600" dirty="0">
                <a:solidFill>
                  <a:srgbClr val="000000"/>
                </a:solidFill>
                <a:ea typeface="Arial"/>
                <a:cs typeface="Arial"/>
                <a:sym typeface="Arial"/>
              </a:rPr>
              <a:t> [ 5, 40] Hz</a:t>
            </a:r>
          </a:p>
          <a:p>
            <a:pPr marL="457200" lvl="0" indent="-317500" rtl="0">
              <a:lnSpc>
                <a:spcPct val="115000"/>
              </a:lnSpc>
              <a:spcBef>
                <a:spcPts val="60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600" dirty="0" err="1">
                <a:solidFill>
                  <a:srgbClr val="000000"/>
                </a:solidFill>
                <a:ea typeface="Arial"/>
                <a:cs typeface="Arial"/>
                <a:sym typeface="Arial"/>
              </a:rPr>
              <a:t>Comparison</a:t>
            </a:r>
            <a:r>
              <a:rPr lang="it-IT" sz="1600" dirty="0">
                <a:solidFill>
                  <a:srgbClr val="000000"/>
                </a:solidFill>
                <a:ea typeface="Arial"/>
                <a:cs typeface="Arial"/>
                <a:sym typeface="Arial"/>
              </a:rPr>
              <a:t> of </a:t>
            </a:r>
            <a:r>
              <a:rPr lang="it-IT" sz="1600" b="1" dirty="0" err="1">
                <a:solidFill>
                  <a:srgbClr val="000000"/>
                </a:solidFill>
                <a:ea typeface="Arial"/>
                <a:cs typeface="Arial"/>
                <a:sym typeface="Arial"/>
              </a:rPr>
              <a:t>two</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different</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spatial</a:t>
            </a:r>
            <a:r>
              <a:rPr lang="it-IT" sz="1600" b="1" dirty="0">
                <a:solidFill>
                  <a:srgbClr val="000000"/>
                </a:solidFill>
                <a:ea typeface="Arial"/>
                <a:cs typeface="Arial"/>
                <a:sym typeface="Arial"/>
              </a:rPr>
              <a:t> </a:t>
            </a:r>
            <a:r>
              <a:rPr lang="it-IT" sz="1600" b="1" dirty="0" err="1">
                <a:solidFill>
                  <a:srgbClr val="000000"/>
                </a:solidFill>
                <a:ea typeface="Arial"/>
                <a:cs typeface="Arial"/>
                <a:sym typeface="Arial"/>
              </a:rPr>
              <a:t>filters</a:t>
            </a:r>
            <a:r>
              <a:rPr lang="it" sz="1600" dirty="0">
                <a:solidFill>
                  <a:srgbClr val="000000"/>
                </a:solidFill>
                <a:ea typeface="Arial"/>
                <a:cs typeface="Arial"/>
                <a:sym typeface="Arial"/>
              </a:rPr>
              <a:t>: </a:t>
            </a:r>
            <a:r>
              <a:rPr lang="it-IT" sz="1600" dirty="0">
                <a:solidFill>
                  <a:srgbClr val="000000"/>
                </a:solidFill>
                <a:ea typeface="Arial"/>
                <a:cs typeface="Arial"/>
                <a:sym typeface="Arial"/>
              </a:rPr>
              <a:t>L</a:t>
            </a:r>
            <a:r>
              <a:rPr lang="it" sz="1600" dirty="0">
                <a:solidFill>
                  <a:srgbClr val="000000"/>
                </a:solidFill>
                <a:ea typeface="Arial"/>
                <a:cs typeface="Arial"/>
                <a:sym typeface="Arial"/>
              </a:rPr>
              <a:t>aplacian filter and CAR filter</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Epoching</a:t>
            </a:r>
            <a:r>
              <a:rPr lang="it" sz="1600" dirty="0">
                <a:solidFill>
                  <a:srgbClr val="000000"/>
                </a:solidFill>
                <a:ea typeface="Arial"/>
                <a:cs typeface="Arial"/>
                <a:sym typeface="Arial"/>
              </a:rPr>
              <a:t> of the data based on the event type and the chosen time </a:t>
            </a:r>
            <a:r>
              <a:rPr lang="it" sz="1600" dirty="0">
                <a:solidFill>
                  <a:schemeClr val="dk1"/>
                </a:solidFill>
                <a:ea typeface="Arial"/>
                <a:cs typeface="Arial"/>
                <a:sym typeface="Arial"/>
              </a:rPr>
              <a:t>before and after </a:t>
            </a:r>
            <a:r>
              <a:rPr lang="it" sz="1600" dirty="0">
                <a:solidFill>
                  <a:srgbClr val="000000"/>
                </a:solidFill>
                <a:ea typeface="Arial"/>
                <a:cs typeface="Arial"/>
                <a:sym typeface="Arial"/>
              </a:rPr>
              <a:t>the selected event </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Baseline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200): [-3 , 3] 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initiation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400): </a:t>
            </a:r>
            <a:r>
              <a:rPr lang="it" sz="1600" dirty="0">
                <a:solidFill>
                  <a:srgbClr val="000000"/>
                </a:solidFill>
                <a:ea typeface="Arial"/>
                <a:cs typeface="Arial"/>
                <a:sym typeface="Arial"/>
              </a:rPr>
              <a:t>[-4 , 2]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Motor Imagery termination (</a:t>
            </a:r>
            <a:r>
              <a:rPr lang="it-IT" sz="1600" dirty="0" err="1">
                <a:solidFill>
                  <a:srgbClr val="000000"/>
                </a:solidFill>
                <a:ea typeface="Arial"/>
                <a:cs typeface="Arial"/>
                <a:sym typeface="Arial"/>
              </a:rPr>
              <a:t>EventID</a:t>
            </a:r>
            <a:r>
              <a:rPr lang="it-IT" sz="1600" dirty="0">
                <a:solidFill>
                  <a:srgbClr val="000000"/>
                </a:solidFill>
                <a:ea typeface="Arial"/>
                <a:cs typeface="Arial"/>
                <a:sym typeface="Arial"/>
              </a:rPr>
              <a:t> 555</a:t>
            </a:r>
            <a:r>
              <a:rPr lang="it" sz="1600" dirty="0">
                <a:solidFill>
                  <a:srgbClr val="000000"/>
                </a:solidFill>
                <a:ea typeface="Arial"/>
                <a:cs typeface="Arial"/>
                <a:sym typeface="Arial"/>
              </a:rPr>
              <a:t>): [-3 , 3] </a:t>
            </a:r>
            <a:r>
              <a:rPr lang="it-IT" sz="1600" dirty="0">
                <a:solidFill>
                  <a:srgbClr val="000000"/>
                </a:solidFill>
                <a:ea typeface="Arial"/>
                <a:cs typeface="Arial"/>
                <a:sym typeface="Arial"/>
              </a:rPr>
              <a:t>s</a:t>
            </a:r>
            <a:endParaRPr sz="1600" dirty="0">
              <a:solidFill>
                <a:srgbClr val="000000"/>
              </a:solidFil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Pwelch</a:t>
            </a:r>
            <a:r>
              <a:rPr lang="it" sz="1600" dirty="0">
                <a:solidFill>
                  <a:srgbClr val="000000"/>
                </a:solidFill>
                <a:ea typeface="Arial"/>
                <a:cs typeface="Arial"/>
                <a:sym typeface="Arial"/>
              </a:rPr>
              <a:t> on </a:t>
            </a:r>
            <a:r>
              <a:rPr lang="it-IT" sz="1600" dirty="0">
                <a:solidFill>
                  <a:srgbClr val="000000"/>
                </a:solidFill>
                <a:ea typeface="Arial"/>
                <a:cs typeface="Arial"/>
                <a:sym typeface="Arial"/>
              </a:rPr>
              <a:t>CAR</a:t>
            </a:r>
            <a:r>
              <a:rPr lang="it" sz="1600" dirty="0">
                <a:solidFill>
                  <a:srgbClr val="000000"/>
                </a:solidFill>
                <a:ea typeface="Arial"/>
                <a:cs typeface="Arial"/>
                <a:sym typeface="Arial"/>
              </a:rPr>
              <a:t> data to obtain the periodogram to compare baseline and Motor Imagery (</a:t>
            </a:r>
            <a:r>
              <a:rPr lang="it-IT" sz="1600" dirty="0" err="1">
                <a:solidFill>
                  <a:srgbClr val="000000"/>
                </a:solidFill>
                <a:ea typeface="Arial"/>
                <a:cs typeface="Arial"/>
                <a:sym typeface="Arial"/>
              </a:rPr>
              <a:t>Parameters</a:t>
            </a:r>
            <a:r>
              <a:rPr lang="it-IT" sz="1600" dirty="0">
                <a:solidFill>
                  <a:srgbClr val="000000"/>
                </a:solidFill>
                <a:ea typeface="Arial"/>
                <a:cs typeface="Arial"/>
                <a:sym typeface="Arial"/>
              </a:rPr>
              <a:t>: </a:t>
            </a:r>
            <a:r>
              <a:rPr lang="it" sz="1600" dirty="0">
                <a:solidFill>
                  <a:srgbClr val="000000"/>
                </a:solidFill>
                <a:ea typeface="Arial"/>
                <a:cs typeface="Arial"/>
                <a:sym typeface="Arial"/>
              </a:rPr>
              <a:t>win=512, noverlap=0.5*512, frequency=500 Hz, sample rate=512 Hz)</a:t>
            </a:r>
          </a:p>
          <a:p>
            <a:pPr marL="457200" lvl="0" indent="-317500"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Spectrogram</a:t>
            </a:r>
            <a:r>
              <a:rPr lang="it" sz="1600" dirty="0">
                <a:solidFill>
                  <a:srgbClr val="000000"/>
                </a:solidFill>
                <a:ea typeface="Arial"/>
                <a:cs typeface="Arial"/>
                <a:sym typeface="Arial"/>
              </a:rPr>
              <a:t> on the most relevant channels </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dirty="0">
                <a:solidFill>
                  <a:srgbClr val="000000"/>
                </a:solidFill>
                <a:ea typeface="Arial"/>
                <a:cs typeface="Arial"/>
                <a:sym typeface="Arial"/>
              </a:rPr>
              <a:t>Grand average over the three subjects</a:t>
            </a:r>
          </a:p>
          <a:p>
            <a:pPr marL="457200" marR="0" lvl="0" indent="-317500" algn="l" rtl="0">
              <a:lnSpc>
                <a:spcPct val="115000"/>
              </a:lnSpc>
              <a:spcBef>
                <a:spcPts val="0"/>
              </a:spcBef>
              <a:spcAft>
                <a:spcPts val="0"/>
              </a:spcAft>
              <a:buClr>
                <a:srgbClr val="000000"/>
              </a:buClr>
              <a:buSzPts val="1400"/>
              <a:buFont typeface="Arial"/>
              <a:buChar char="●"/>
            </a:pPr>
            <a:endParaRPr sz="16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600" b="1" dirty="0">
                <a:solidFill>
                  <a:srgbClr val="000000"/>
                </a:solidFill>
                <a:ea typeface="Arial"/>
                <a:cs typeface="Arial"/>
                <a:sym typeface="Arial"/>
              </a:rPr>
              <a:t>Topoplot</a:t>
            </a:r>
            <a:r>
              <a:rPr lang="it" sz="1600" dirty="0">
                <a:solidFill>
                  <a:srgbClr val="000000"/>
                </a:solidFill>
                <a:ea typeface="Arial"/>
                <a:cs typeface="Arial"/>
                <a:sym typeface="Arial"/>
              </a:rPr>
              <a:t> in alpha band (8-12 Hz) and </a:t>
            </a:r>
            <a:r>
              <a:rPr lang="it" sz="1600" dirty="0">
                <a:solidFill>
                  <a:schemeClr val="dk1"/>
                </a:solidFill>
                <a:ea typeface="Arial"/>
                <a:cs typeface="Arial"/>
                <a:sym typeface="Arial"/>
              </a:rPr>
              <a:t>beta band (13-30 Hz) </a:t>
            </a:r>
            <a:r>
              <a:rPr lang="it" sz="1600" dirty="0">
                <a:solidFill>
                  <a:srgbClr val="000000"/>
                </a:solidFill>
                <a:ea typeface="Arial"/>
                <a:cs typeface="Arial"/>
                <a:sym typeface="Arial"/>
              </a:rPr>
              <a:t>for both onset and offset, using a 2-second</a:t>
            </a:r>
            <a:r>
              <a:rPr lang="it-IT" sz="1600" dirty="0">
                <a:solidFill>
                  <a:srgbClr val="000000"/>
                </a:solidFill>
                <a:ea typeface="Arial"/>
                <a:cs typeface="Arial"/>
                <a:sym typeface="Arial"/>
              </a:rPr>
              <a:t>s</a:t>
            </a:r>
            <a:r>
              <a:rPr lang="it" sz="1600" dirty="0">
                <a:solidFill>
                  <a:srgbClr val="000000"/>
                </a:solidFill>
                <a:ea typeface="Arial"/>
                <a:cs typeface="Arial"/>
                <a:sym typeface="Arial"/>
              </a:rPr>
              <a:t> window [-1:0.25:1] with respect to the event alignment</a:t>
            </a:r>
            <a:endParaRPr sz="1600" dirty="0">
              <a:solidFill>
                <a:srgbClr val="000000"/>
              </a:solidFill>
              <a:ea typeface="Arial"/>
              <a:cs typeface="Arial"/>
              <a:sym typeface="Arial"/>
            </a:endParaRPr>
          </a:p>
          <a:p>
            <a:pPr marL="0" lvl="0" indent="0" rtl="0">
              <a:lnSpc>
                <a:spcPct val="115000"/>
              </a:lnSpc>
              <a:spcBef>
                <a:spcPts val="600"/>
              </a:spcBef>
              <a:spcAft>
                <a:spcPts val="0"/>
              </a:spcAft>
              <a:buNone/>
            </a:pPr>
            <a:endParaRPr sz="1600" dirty="0">
              <a:solidFill>
                <a:srgbClr val="000000"/>
              </a:solidFill>
              <a:latin typeface="Arial"/>
              <a:ea typeface="Arial"/>
              <a:cs typeface="Arial"/>
              <a:sym typeface="Arial"/>
            </a:endParaRPr>
          </a:p>
        </p:txBody>
      </p:sp>
      <p:sp>
        <p:nvSpPr>
          <p:cNvPr id="6" name="Shape 124">
            <a:extLst>
              <a:ext uri="{FF2B5EF4-FFF2-40B4-BE49-F238E27FC236}">
                <a16:creationId xmlns:a16="http://schemas.microsoft.com/office/drawing/2014/main" id="{1BA300CF-2039-4B3B-BC93-914783031C9C}"/>
              </a:ext>
            </a:extLst>
          </p:cNvPr>
          <p:cNvSpPr txBox="1">
            <a:spLocks/>
          </p:cNvSpPr>
          <p:nvPr/>
        </p:nvSpPr>
        <p:spPr>
          <a:xfrm>
            <a:off x="1347076" y="306904"/>
            <a:ext cx="6683765" cy="695102"/>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it-IT" dirty="0"/>
              <a:t>PSD Analysis</a:t>
            </a:r>
          </a:p>
        </p:txBody>
      </p:sp>
    </p:spTree>
    <p:extLst>
      <p:ext uri="{BB962C8B-B14F-4D97-AF65-F5344CB8AC3E}">
        <p14:creationId xmlns:p14="http://schemas.microsoft.com/office/powerpoint/2010/main" val="117698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245</TotalTime>
  <Words>1420</Words>
  <Application>Microsoft Office PowerPoint</Application>
  <PresentationFormat>Presentazione su schermo (16:9)</PresentationFormat>
  <Paragraphs>220</Paragraphs>
  <Slides>45</Slides>
  <Notes>34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45</vt:i4>
      </vt:variant>
    </vt:vector>
  </HeadingPairs>
  <TitlesOfParts>
    <vt:vector size="54" baseType="lpstr">
      <vt:lpstr>Arial</vt:lpstr>
      <vt:lpstr>Calibri</vt:lpstr>
      <vt:lpstr>Cambria</vt:lpstr>
      <vt:lpstr>Century Gothic</vt:lpstr>
      <vt:lpstr>Courier New</vt:lpstr>
      <vt:lpstr>Roboto Slab</vt:lpstr>
      <vt:lpstr>Symbol</vt:lpstr>
      <vt:lpstr>Wingdings 3</vt:lpstr>
      <vt:lpstr>Filo</vt:lpstr>
      <vt:lpstr>Decoding of motor termination in Imaged movement</vt:lpstr>
      <vt:lpstr>Project Description</vt:lpstr>
      <vt:lpstr>Protocol</vt:lpstr>
      <vt:lpstr>EEG correlates - Methods</vt:lpstr>
      <vt:lpstr>Filtering and epoching</vt:lpstr>
      <vt:lpstr>Presentazione standard di PowerPoint</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Structuring the data </vt:lpstr>
      <vt:lpstr>Structuring the data (2) </vt:lpstr>
      <vt:lpstr>Cross-validation and feature selection</vt:lpstr>
      <vt:lpstr>Evaluation of the capability</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encountered/Improvements</vt:lpstr>
      <vt:lpstr>Major issues encountered/Improvements</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58</cp:revision>
  <dcterms:modified xsi:type="dcterms:W3CDTF">2018-05-30T13:43:32Z</dcterms:modified>
</cp:coreProperties>
</file>